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912" r:id="rId2"/>
  </p:sldMasterIdLst>
  <p:notesMasterIdLst>
    <p:notesMasterId r:id="rId17"/>
  </p:notesMasterIdLst>
  <p:handoutMasterIdLst>
    <p:handoutMasterId r:id="rId18"/>
  </p:handoutMasterIdLst>
  <p:sldIdLst>
    <p:sldId id="335" r:id="rId3"/>
    <p:sldId id="444" r:id="rId4"/>
    <p:sldId id="409" r:id="rId5"/>
    <p:sldId id="483" r:id="rId6"/>
    <p:sldId id="491" r:id="rId7"/>
    <p:sldId id="410" r:id="rId8"/>
    <p:sldId id="411" r:id="rId9"/>
    <p:sldId id="442" r:id="rId10"/>
    <p:sldId id="513" r:id="rId11"/>
    <p:sldId id="413" r:id="rId12"/>
    <p:sldId id="431" r:id="rId13"/>
    <p:sldId id="433" r:id="rId14"/>
    <p:sldId id="507" r:id="rId15"/>
    <p:sldId id="53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CC"/>
    <a:srgbClr val="000099"/>
    <a:srgbClr val="FF3300"/>
    <a:srgbClr val="000000"/>
    <a:srgbClr val="CCEC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11" autoAdjust="0"/>
  </p:normalViewPr>
  <p:slideViewPr>
    <p:cSldViewPr>
      <p:cViewPr varScale="1">
        <p:scale>
          <a:sx n="66" d="100"/>
          <a:sy n="66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04F95DB-8E34-43A5-B821-1FB21EA1F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84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24F9AA0-D1EE-41DA-A796-A46DABABB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06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31DC7-8DCD-445F-A19F-E61800BC6662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9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The three types of accounting changes are a change in accounting principle, a change in accounting estimate, and a change in reporting entity.  A change in accounting principle involves changing from one generally accepted accounting principle to another generally accepted accounting principle.  A change in accounting estimate occurs when new information becomes available that allows a new and better estimate.  A change in reporting entity is a change from reporting as one type of entity to another type of entity.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0CEBE-3C7F-4E11-9F94-C97A2DDF0E64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AC505-A9A3-4E2C-B8BF-C8A448B3E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8D6AF-7804-49E8-8315-DFCB2D3B74B9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6013B-ABE0-4EA7-89EC-B3B358E6B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8848-E137-4D60-B250-D382B89AB015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FF513-A622-4EB7-AA91-036EBCEA5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B458D8-15F4-41BC-81EC-864738C8F2FB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41FEC-7997-44B3-9A44-412C5CB934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4B5AE-1196-464A-A355-501A1C388A79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4E037-A0D2-4137-A807-C4FE49F5E0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6E608-0B9B-46C2-9F64-B41D076194F6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2FEF2D03-ABAC-4D31-B01C-921CEFF61A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CE489F-FB3B-4EB3-88D9-8A25D2D1F640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B6385-BF9C-41D2-AC73-FEDA79056D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746F1-D097-49E3-8D07-DF12677ABF99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4DCCA-13DA-481C-BB08-A61B0A70B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AC24A-6DF3-40C3-9ABD-BBDEA898C4E7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93D54-A5E1-4687-9306-E453D790CF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1D6A1-026F-443E-9EA9-3F0E0004AC34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05348-5C36-42DB-9A5B-8A655C83D3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74DC5-1F47-42F4-BB2D-A378C13E525F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4BDEC-887A-4702-ADF4-1F4995271D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A1E30-96B2-4015-B257-205AD84E14D8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E726-CA94-43B4-AF41-DB793A03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4CEA37-A58B-403D-A543-E8AB46819CF8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8310B-E69A-4B62-9B25-46905614AD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59F9F-42B3-4506-89C3-5110D05D3F36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15DC1-04A2-41DA-854D-068E8C7588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056DF-CDAC-4BBC-83B0-1F0ABA8DBCD2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7D1E6-E6D9-42FC-A9EE-CE2ABA12B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FBD84-4860-4947-9F4D-43EA3726DBB5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384FA-C18A-4D7B-BCD5-0D78D17D6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C96B8-B4E3-48EF-B742-A51B6CE8ACAE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C4A01-1D45-4E5C-A347-763E50ED7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A2A-3DA6-45FE-BA95-C00385FEA87F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AC993-8EF9-4B55-A93E-F2CD6EFF5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666D-22A1-41AA-9EBC-EC68DE15B325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C828-0EDC-4982-BAC2-D2F256DF0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0BD3-AF3B-4EB5-A9B7-DB348A7FA2AE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E9AF-C266-46AA-9359-8940AE785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B3F5-EC89-4807-B369-D058FF05DAC6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81378-3911-4E1E-B4A1-3C27ED466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E1652-8B9E-4627-9FB5-ABBD2C224DEC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FDC0-CC6E-4E47-922D-CE13C2A86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65A69746-B51B-44B8-B3F5-EF4C5BA8F482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Prof. Vedd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0655E69-F533-48B9-8FD7-D865A8920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5A69746-B51B-44B8-B3F5-EF4C5BA8F482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Prof. Vedd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0655E69-F533-48B9-8FD7-D865A8920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2.emf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Microsoft_Excel_97_-_2004_Worksheet2.xls"/><Relationship Id="rId9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36912"/>
            <a:ext cx="7772400" cy="28803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INTERMEDIATE</a:t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FINANCIAL ACCOUNTING</a:t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 20</a:t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CA1E9-1865-4A47-8A3F-FFE2CCF3068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429000"/>
            <a:ext cx="7200403" cy="2088232"/>
          </a:xfrm>
          <a:ln>
            <a:solidFill>
              <a:srgbClr val="CCECFF"/>
            </a:solidFill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normAutofit lnSpcReduction="10000"/>
            <a:flatTx/>
          </a:bodyPr>
          <a:lstStyle/>
          <a:p>
            <a:pPr eaLnBrk="1" hangingPunct="1"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Accounting changes</a:t>
            </a:r>
          </a:p>
          <a:p>
            <a:pPr eaLnBrk="1" hangingPunct="1"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eaLnBrk="1" hangingPunct="1"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Accounting Errors</a:t>
            </a:r>
          </a:p>
        </p:txBody>
      </p:sp>
      <p:sp>
        <p:nvSpPr>
          <p:cNvPr id="171012" name="AutoShape 4"/>
          <p:cNvSpPr>
            <a:spLocks noChangeArrowheads="1"/>
          </p:cNvSpPr>
          <p:nvPr/>
        </p:nvSpPr>
        <p:spPr bwMode="auto">
          <a:xfrm>
            <a:off x="0" y="3933825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1013" name="AutoShape 5"/>
          <p:cNvSpPr>
            <a:spLocks noChangeArrowheads="1"/>
          </p:cNvSpPr>
          <p:nvPr/>
        </p:nvSpPr>
        <p:spPr bwMode="auto">
          <a:xfrm>
            <a:off x="323850" y="0"/>
            <a:ext cx="8820150" cy="3213100"/>
          </a:xfrm>
          <a:prstGeom prst="bevel">
            <a:avLst>
              <a:gd name="adj" fmla="val 1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8" dur="20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2" dur="20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  <p:bldP spid="1710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84772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Change in Accounting Estimate/Principle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6243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Can a change in accounting principle effect change in estimate?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One type of change in accounting estimate affected by changes in accounting principle (estimates is inseparable from the effect of a related change in accounting principle)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</a:t>
            </a:r>
            <a:r>
              <a:rPr lang="en-US" sz="2400" b="1" u="sng" dirty="0" smtClean="0"/>
              <a:t>Change in Depreciation Method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21C01B-C1B2-4651-A053-9A54F929FC85}" type="datetime4">
              <a:rPr lang="en-US"/>
              <a:pPr>
                <a:defRPr/>
              </a:pPr>
              <a:t>January 10, 2014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B8467-AD67-4C5B-B8BE-088867624BB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954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ERROR CORRECTIONS</a:t>
            </a:r>
            <a:endParaRPr lang="en-US" sz="40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05A053-7BB8-4EF2-9DD7-0D97FA924EAE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926F0-AE40-4EBE-B9B1-21F5ED2B5A7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371600" y="1219200"/>
            <a:ext cx="6934200" cy="13827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2800" dirty="0">
                <a:latin typeface="Bookman Old Style" pitchFamily="18" charset="0"/>
              </a:rPr>
              <a:t>Errors discovered currently in the course of normal accounting procedures.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683568" y="2924944"/>
            <a:ext cx="7920880" cy="34415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Bookman Old Style" pitchFamily="18" charset="0"/>
              </a:rPr>
              <a:t>Math errors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Bookman Old Style" pitchFamily="18" charset="0"/>
              </a:rPr>
              <a:t>Posting to the wrong account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Bookman Old Style" pitchFamily="18" charset="0"/>
              </a:rPr>
              <a:t>Misstating an account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Bookman Old Style" pitchFamily="18" charset="0"/>
              </a:rPr>
              <a:t>Omitting an account from the trial balance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Bookman Old Style" pitchFamily="18" charset="0"/>
              </a:rPr>
              <a:t>…….Accounts effected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2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2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772400" cy="8640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Error Corrections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40768"/>
            <a:ext cx="8740080" cy="55934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If detected in current period, before books are closed:</a:t>
            </a:r>
          </a:p>
          <a:p>
            <a:pPr lvl="1" eaLnBrk="1" hangingPunct="1">
              <a:defRPr/>
            </a:pPr>
            <a:r>
              <a:rPr lang="en-US" sz="2400" dirty="0" smtClean="0"/>
              <a:t>Correct the account through normal accounting adjustment.</a:t>
            </a:r>
          </a:p>
          <a:p>
            <a:pPr eaLnBrk="1" hangingPunct="1">
              <a:defRPr/>
            </a:pPr>
            <a:r>
              <a:rPr lang="en-US" dirty="0" smtClean="0"/>
              <a:t>If detected in subsequent period, after books are closed:</a:t>
            </a:r>
          </a:p>
          <a:p>
            <a:pPr lvl="1" eaLnBrk="1" hangingPunct="1">
              <a:defRPr/>
            </a:pPr>
            <a:r>
              <a:rPr lang="en-US" sz="2800" dirty="0" smtClean="0"/>
              <a:t>make adjustment directly to </a:t>
            </a:r>
            <a:r>
              <a:rPr lang="en-US" sz="2800" b="1" i="1" dirty="0" smtClean="0"/>
              <a:t>Retained Earnings</a:t>
            </a:r>
          </a:p>
          <a:p>
            <a:pPr lvl="1" eaLnBrk="1" hangingPunct="1">
              <a:defRPr/>
            </a:pPr>
            <a:r>
              <a:rPr lang="en-US" sz="2800" b="1" i="1" dirty="0" smtClean="0"/>
              <a:t>Disclosure note.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78FFD-37A1-4C11-B42D-3D93C4298668}" type="datetime4">
              <a:rPr lang="en-US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02AA3-BB2B-49C1-95C6-4CA5676FDFD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DISCLOSURE NOTES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After the change is made, a disclosure note is needed:</a:t>
            </a:r>
          </a:p>
          <a:p>
            <a:pPr marL="137160" indent="0">
              <a:buNone/>
            </a:pPr>
            <a:endParaRPr lang="en-US" dirty="0"/>
          </a:p>
          <a:p>
            <a:pPr>
              <a:buFont typeface="Wingdings" charset="2"/>
              <a:buChar char="ü"/>
            </a:pPr>
            <a:r>
              <a:rPr lang="en-US" dirty="0" smtClean="0"/>
              <a:t>Provide JUSTIFICATION for the change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Identify that COMPARATIVE INFORMATION has been revised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Report any EPS affected for the current and Prior periods.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4B5AE-1196-464A-A355-501A1C388A79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4E037-A0D2-4137-A807-C4FE49F5E0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2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CHANGE IN ACCOUNTING METHODS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PART II:</a:t>
            </a:r>
          </a:p>
          <a:p>
            <a:r>
              <a:rPr lang="en-US" sz="4000" dirty="0" smtClean="0"/>
              <a:t>Change </a:t>
            </a:r>
            <a:r>
              <a:rPr lang="en-US" sz="4000" dirty="0" smtClean="0"/>
              <a:t>from one GAAP to </a:t>
            </a:r>
            <a:r>
              <a:rPr lang="en-US" sz="4000" dirty="0" smtClean="0"/>
              <a:t>another</a:t>
            </a:r>
            <a:endParaRPr lang="en-US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4B5AE-1196-464A-A355-501A1C388A79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4E037-A0D2-4137-A807-C4FE49F5E0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1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Learning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953000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rgbClr val="CC3300"/>
              </a:buClr>
              <a:buFontTx/>
              <a:buAutoNum type="arabicPeriod"/>
            </a:pPr>
            <a:r>
              <a:rPr lang="en-US" dirty="0" smtClean="0"/>
              <a:t>Recognize: 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en-US" dirty="0" smtClean="0"/>
              <a:t> a change in accounting estimate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en-US" dirty="0" smtClean="0"/>
              <a:t> a change in accounting principle, and 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en-US" dirty="0" smtClean="0"/>
              <a:t>An error that needs correction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CC3300"/>
              </a:buClr>
              <a:buNone/>
            </a:pPr>
            <a:r>
              <a:rPr lang="en-US" dirty="0" smtClean="0"/>
              <a:t> how above reflected in the financial statements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dirty="0" smtClean="0"/>
              <a:t>The presentation: &amp;  F/S disclosures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  <a:buClr>
                <a:srgbClr val="CC3300"/>
              </a:buCl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7313613" cy="113982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ACCOUNTING CHANGES &amp; ERRORS CORRECTIONS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96752"/>
            <a:ext cx="8425061" cy="4975448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SFAS No. 154 :</a:t>
            </a:r>
            <a:r>
              <a:rPr lang="en-US" sz="2800" b="1" i="1" dirty="0" smtClean="0"/>
              <a:t>Accounting Changes and Error Correction</a:t>
            </a:r>
            <a:endParaRPr lang="en-US" sz="2800" i="1" dirty="0" smtClean="0"/>
          </a:p>
          <a:p>
            <a:pPr marL="13716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buFont typeface="Wingdings" charset="2"/>
              <a:buChar char="ü"/>
              <a:defRPr/>
            </a:pPr>
            <a:r>
              <a:rPr lang="en-US" dirty="0" smtClean="0"/>
              <a:t>IFRS 8:…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85679-8E32-4320-AA12-0493C13ECE12}" type="datetime4">
              <a:rPr lang="en-US"/>
              <a:pPr>
                <a:defRPr/>
              </a:pPr>
              <a:t>January 10,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2D276-4F1B-4200-B0BA-73C0C9C24060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051345"/>
              </p:ext>
            </p:extLst>
          </p:nvPr>
        </p:nvGraphicFramePr>
        <p:xfrm>
          <a:off x="-17531" y="548680"/>
          <a:ext cx="8921750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Worksheet" r:id="rId5" imgW="6153088" imgH="3816360" progId="Excel.Sheet.8">
                  <p:embed/>
                </p:oleObj>
              </mc:Choice>
              <mc:Fallback>
                <p:oleObj name="Worksheet" r:id="rId5" imgW="6153088" imgH="381636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531" y="548680"/>
                        <a:ext cx="8921750" cy="4320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5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>
                <a:solidFill>
                  <a:srgbClr val="000000"/>
                </a:solidFill>
                <a:ea typeface="+mj-ea"/>
                <a:cs typeface="+mj-cs"/>
              </a:rPr>
              <a:t>Accounting Changes</a:t>
            </a:r>
          </a:p>
        </p:txBody>
      </p:sp>
      <p:graphicFrame>
        <p:nvGraphicFramePr>
          <p:cNvPr id="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221192"/>
              </p:ext>
            </p:extLst>
          </p:nvPr>
        </p:nvGraphicFramePr>
        <p:xfrm>
          <a:off x="0" y="3789040"/>
          <a:ext cx="8921750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Worksheet" r:id="rId8" imgW="6153088" imgH="1473120" progId="Excel.Sheet.8">
                  <p:embed/>
                </p:oleObj>
              </mc:Choice>
              <mc:Fallback>
                <p:oleObj name="Worksheet" r:id="rId8" imgW="6153088" imgH="147312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89040"/>
                        <a:ext cx="8921750" cy="2880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62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7313613" cy="113982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How to reflect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changes in Accounting?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96752"/>
            <a:ext cx="8425061" cy="4975448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sz="3800" dirty="0" smtClean="0"/>
              <a:t>Methods to Account for Changes:</a:t>
            </a:r>
          </a:p>
          <a:p>
            <a:pPr marL="292100" indent="-292100">
              <a:lnSpc>
                <a:spcPct val="90000"/>
              </a:lnSpc>
              <a:buClr>
                <a:srgbClr val="CC3300"/>
              </a:buClr>
              <a:tabLst>
                <a:tab pos="1257300" algn="l"/>
                <a:tab pos="1485900" algn="l"/>
              </a:tabLst>
            </a:pPr>
            <a:endParaRPr lang="en-US" dirty="0" smtClean="0"/>
          </a:p>
          <a:p>
            <a:pPr marL="292100" indent="-292100">
              <a:lnSpc>
                <a:spcPct val="90000"/>
              </a:lnSpc>
              <a:buClr>
                <a:srgbClr val="CC3300"/>
              </a:buClr>
              <a:buNone/>
              <a:tabLst>
                <a:tab pos="1257300" algn="l"/>
                <a:tab pos="1485900" algn="l"/>
              </a:tabLst>
            </a:pPr>
            <a:r>
              <a:rPr lang="en-US" dirty="0" smtClean="0"/>
              <a:t>1.	 Adjustments of the prior periods’ statements </a:t>
            </a:r>
          </a:p>
          <a:p>
            <a:pPr marL="292100" indent="-292100">
              <a:lnSpc>
                <a:spcPct val="90000"/>
              </a:lnSpc>
              <a:buClr>
                <a:srgbClr val="CC3300"/>
              </a:buClr>
              <a:buFont typeface="Wingdings" pitchFamily="2" charset="2"/>
              <a:buChar char="ü"/>
              <a:tabLst>
                <a:tab pos="1257300" algn="l"/>
                <a:tab pos="1485900" algn="l"/>
              </a:tabLst>
            </a:pPr>
            <a:r>
              <a:rPr lang="en-US" sz="2200" dirty="0" smtClean="0"/>
              <a:t>		</a:t>
            </a:r>
            <a:r>
              <a:rPr lang="en-US" b="1" i="1" u="sng" dirty="0" smtClean="0"/>
              <a:t>Retrospective method</a:t>
            </a:r>
          </a:p>
          <a:p>
            <a:pPr marL="292100" indent="-292100">
              <a:lnSpc>
                <a:spcPct val="90000"/>
              </a:lnSpc>
              <a:buClr>
                <a:srgbClr val="CC3300"/>
              </a:buClr>
              <a:buNone/>
              <a:tabLst>
                <a:tab pos="1257300" algn="l"/>
                <a:tab pos="1485900" algn="l"/>
              </a:tabLst>
            </a:pPr>
            <a:r>
              <a:rPr lang="en-US" dirty="0" smtClean="0"/>
              <a:t> </a:t>
            </a:r>
          </a:p>
          <a:p>
            <a:pPr marL="292100" indent="-292100">
              <a:lnSpc>
                <a:spcPct val="90000"/>
              </a:lnSpc>
              <a:buClr>
                <a:srgbClr val="CC3300"/>
              </a:buClr>
              <a:buNone/>
              <a:tabLst>
                <a:tab pos="1257300" algn="l"/>
                <a:tab pos="1485900" algn="l"/>
              </a:tabLst>
            </a:pPr>
            <a:r>
              <a:rPr lang="en-US" dirty="0" smtClean="0"/>
              <a:t>2.  Affect only the current and future years.</a:t>
            </a:r>
          </a:p>
          <a:p>
            <a:pPr marL="292100" indent="-292100">
              <a:lnSpc>
                <a:spcPct val="90000"/>
              </a:lnSpc>
              <a:buClr>
                <a:srgbClr val="CC3300"/>
              </a:buClr>
              <a:buNone/>
              <a:tabLst>
                <a:tab pos="1257300" algn="l"/>
                <a:tab pos="1485900" algn="l"/>
              </a:tabLst>
            </a:pPr>
            <a:r>
              <a:rPr lang="en-US" dirty="0" smtClean="0"/>
              <a:t>		</a:t>
            </a:r>
            <a:r>
              <a:rPr lang="en-US" b="1" i="1" u="sng" dirty="0" smtClean="0"/>
              <a:t>Prospective method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85679-8E32-4320-AA12-0493C13ECE12}" type="datetime4">
              <a:rPr lang="en-US"/>
              <a:pPr>
                <a:defRPr/>
              </a:pPr>
              <a:t>January 10,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2D276-4F1B-4200-B0BA-73C0C9C2406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0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010400" cy="838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Retrospective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method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95400"/>
            <a:ext cx="8472488" cy="556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dirty="0"/>
              <a:t>change in accounting </a:t>
            </a:r>
            <a:r>
              <a:rPr lang="en-US" dirty="0" smtClean="0"/>
              <a:t>principle:</a:t>
            </a:r>
          </a:p>
          <a:p>
            <a:pPr marL="137160" indent="0">
              <a:buNone/>
              <a:defRPr/>
            </a:pPr>
            <a:r>
              <a:rPr lang="en-US" dirty="0" smtClean="0"/>
              <a:t>to </a:t>
            </a:r>
            <a:r>
              <a:rPr lang="en-US" dirty="0"/>
              <a:t>reflect the new method as though it had been applied all along.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137160" indent="0" eaLnBrk="1" hangingPunct="1">
              <a:buNone/>
              <a:defRPr/>
            </a:pPr>
            <a:r>
              <a:rPr lang="en-US" dirty="0" smtClean="0"/>
              <a:t>ADJUSTMENT:</a:t>
            </a:r>
          </a:p>
          <a:p>
            <a:pPr>
              <a:defRPr/>
            </a:pPr>
            <a:r>
              <a:rPr lang="en-US" dirty="0"/>
              <a:t>A corresponding adjustment must be recorded in the opening balance (of the earliest period restated) of retained </a:t>
            </a:r>
            <a:r>
              <a:rPr lang="en-US" dirty="0" smtClean="0"/>
              <a:t>earnings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Prospective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method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7010400" cy="3888432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use the new information or new method in preparing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en-US" dirty="0" smtClean="0"/>
              <a:t> and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dirty="0" smtClean="0"/>
              <a:t> financial statements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no </a:t>
            </a:r>
            <a:r>
              <a:rPr lang="en-US" dirty="0"/>
              <a:t>restatement of previously issued financial statements. 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marL="342900" lvl="5" indent="-342900">
              <a:buSzPct val="85000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Prior years’ statements are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revised.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Accounting Changes/Errors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268760"/>
            <a:ext cx="8229600" cy="33843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 in estimate:	      prospective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Correction of an error: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retrospective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 in principle:      retrospective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ln w="5715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CHANGE IN ESTIMATE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AC24A-6DF3-40C3-9ABD-BBDEA898C4E7}" type="datetime4">
              <a:rPr lang="en-US" smtClean="0"/>
              <a:pPr>
                <a:defRPr/>
              </a:pPr>
              <a:t>January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93D54-A5E1-4687-9306-E453D790CF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2060848"/>
            <a:ext cx="623760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3600" dirty="0" smtClean="0">
                <a:latin typeface="Times New Roman"/>
                <a:cs typeface="Times New Roman"/>
              </a:rPr>
              <a:t>Uncollectible receivables</a:t>
            </a:r>
          </a:p>
          <a:p>
            <a:pPr marL="285750" indent="-285750">
              <a:buFontTx/>
              <a:buChar char="-"/>
            </a:pPr>
            <a:r>
              <a:rPr lang="en-US" sz="3600" dirty="0" smtClean="0">
                <a:latin typeface="Times New Roman"/>
                <a:cs typeface="Times New Roman"/>
              </a:rPr>
              <a:t>Inventory obsolescence</a:t>
            </a:r>
          </a:p>
          <a:p>
            <a:pPr marL="285750" indent="-285750">
              <a:buFontTx/>
              <a:buChar char="-"/>
            </a:pPr>
            <a:r>
              <a:rPr lang="en-US" sz="3600" dirty="0" smtClean="0">
                <a:latin typeface="Times New Roman"/>
                <a:cs typeface="Times New Roman"/>
              </a:rPr>
              <a:t>Useful lives</a:t>
            </a:r>
          </a:p>
          <a:p>
            <a:pPr marL="285750" indent="-285750">
              <a:buFontTx/>
              <a:buChar char="-"/>
            </a:pPr>
            <a:r>
              <a:rPr lang="en-US" sz="3600" dirty="0" smtClean="0">
                <a:latin typeface="Times New Roman"/>
                <a:cs typeface="Times New Roman"/>
              </a:rPr>
              <a:t>Salvage value</a:t>
            </a:r>
          </a:p>
          <a:p>
            <a:pPr marL="285750" indent="-285750">
              <a:buFontTx/>
              <a:buChar char="-"/>
            </a:pPr>
            <a:r>
              <a:rPr lang="en-US" sz="3600" dirty="0" smtClean="0">
                <a:latin typeface="Times New Roman"/>
                <a:cs typeface="Times New Roman"/>
              </a:rPr>
              <a:t>Warranty costs</a:t>
            </a:r>
          </a:p>
          <a:p>
            <a:pPr marL="285750" indent="-285750">
              <a:buFontTx/>
              <a:buChar char="-"/>
            </a:pPr>
            <a:r>
              <a:rPr lang="en-US" sz="3600" dirty="0" smtClean="0">
                <a:latin typeface="Times New Roman"/>
                <a:cs typeface="Times New Roman"/>
              </a:rPr>
              <a:t>Recoverable reserves</a:t>
            </a:r>
          </a:p>
          <a:p>
            <a:pPr marL="285750" indent="-285750">
              <a:buFontTx/>
              <a:buChar char="-"/>
            </a:pPr>
            <a:r>
              <a:rPr lang="en-US" sz="3600" dirty="0" smtClean="0">
                <a:latin typeface="Times New Roman"/>
                <a:cs typeface="Times New Roman"/>
              </a:rPr>
              <a:t>Change in depreciation method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278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6025</TotalTime>
  <Words>451</Words>
  <Application>Microsoft Macintosh PowerPoint</Application>
  <PresentationFormat>On-screen Show (4:3)</PresentationFormat>
  <Paragraphs>98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Custom Design</vt:lpstr>
      <vt:lpstr>Apex</vt:lpstr>
      <vt:lpstr>Worksheet</vt:lpstr>
      <vt:lpstr>             INTERMEDIATE FINANCIAL ACCOUNTING CHAPTER 20  </vt:lpstr>
      <vt:lpstr>Learning Objectives</vt:lpstr>
      <vt:lpstr>ACCOUNTING CHANGES &amp; ERRORS CORRECTIONS</vt:lpstr>
      <vt:lpstr>Accounting Changes</vt:lpstr>
      <vt:lpstr>How to reflect  changes in Accounting? </vt:lpstr>
      <vt:lpstr>Retrospective method</vt:lpstr>
      <vt:lpstr>Prospective method</vt:lpstr>
      <vt:lpstr>Accounting Changes/Errors</vt:lpstr>
      <vt:lpstr> CHANGE IN ESTIMATE</vt:lpstr>
      <vt:lpstr>Change in Accounting Estimate/Principle </vt:lpstr>
      <vt:lpstr>ERROR CORRECTIONS</vt:lpstr>
      <vt:lpstr>Error Corrections</vt:lpstr>
      <vt:lpstr>DISCLOSURE NOTES</vt:lpstr>
      <vt:lpstr>CHANGE IN ACCOUNTING METHODS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</dc:title>
  <dc:creator>RISHMA  VEDD</dc:creator>
  <cp:lastModifiedBy>Rishma Vedd</cp:lastModifiedBy>
  <cp:revision>135</cp:revision>
  <dcterms:created xsi:type="dcterms:W3CDTF">2006-03-12T04:51:07Z</dcterms:created>
  <dcterms:modified xsi:type="dcterms:W3CDTF">2014-01-11T07:27:17Z</dcterms:modified>
</cp:coreProperties>
</file>